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9DD722-2D5C-445B-B581-15B1D8ADA1CF}" type="datetimeFigureOut">
              <a:rPr lang="ar-EG" smtClean="0"/>
              <a:t>20/08/1441</a:t>
            </a:fld>
            <a:endParaRPr lang="ar-EG"/>
          </a:p>
        </p:txBody>
      </p:sp>
      <p:sp>
        <p:nvSpPr>
          <p:cNvPr id="5" name="Footer Placeholder 4"/>
          <p:cNvSpPr>
            <a:spLocks noGrp="1"/>
          </p:cNvSpPr>
          <p:nvPr>
            <p:ph type="ftr" sz="quarter" idx="11"/>
          </p:nvPr>
        </p:nvSpPr>
        <p:spPr>
          <a:xfrm>
            <a:off x="2416500" y="329307"/>
            <a:ext cx="4973915" cy="309201"/>
          </a:xfrm>
        </p:spPr>
        <p:txBody>
          <a:bodyPr/>
          <a:lstStyle/>
          <a:p>
            <a:endParaRPr lang="ar-EG"/>
          </a:p>
        </p:txBody>
      </p:sp>
      <p:sp>
        <p:nvSpPr>
          <p:cNvPr id="6" name="Slide Number Placeholder 5"/>
          <p:cNvSpPr>
            <a:spLocks noGrp="1"/>
          </p:cNvSpPr>
          <p:nvPr>
            <p:ph type="sldNum" sz="quarter" idx="12"/>
          </p:nvPr>
        </p:nvSpPr>
        <p:spPr>
          <a:xfrm>
            <a:off x="1437664" y="798973"/>
            <a:ext cx="811019" cy="503578"/>
          </a:xfrm>
        </p:spPr>
        <p:txBody>
          <a:bodyPr/>
          <a:lstStyle/>
          <a:p>
            <a:fld id="{B8D30BF3-3829-45B0-8D68-2577961561DB}" type="slidenum">
              <a:rPr lang="ar-EG" smtClean="0"/>
              <a:t>‹#›</a:t>
            </a:fld>
            <a:endParaRPr lang="ar-E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269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DD722-2D5C-445B-B581-15B1D8ADA1CF}"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8D30BF3-3829-45B0-8D68-2577961561DB}" type="slidenum">
              <a:rPr lang="ar-EG" smtClean="0"/>
              <a:t>‹#›</a:t>
            </a:fld>
            <a:endParaRPr lang="ar-E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1208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DD722-2D5C-445B-B581-15B1D8ADA1CF}"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8D30BF3-3829-45B0-8D68-2577961561DB}" type="slidenum">
              <a:rPr lang="ar-EG" smtClean="0"/>
              <a:t>‹#›</a:t>
            </a:fld>
            <a:endParaRPr lang="ar-E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646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DD722-2D5C-445B-B581-15B1D8ADA1CF}"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8D30BF3-3829-45B0-8D68-2577961561DB}" type="slidenum">
              <a:rPr lang="ar-EG" smtClean="0"/>
              <a:t>‹#›</a:t>
            </a:fld>
            <a:endParaRPr lang="ar-E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880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9DD722-2D5C-445B-B581-15B1D8ADA1CF}"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8D30BF3-3829-45B0-8D68-2577961561DB}" type="slidenum">
              <a:rPr lang="ar-EG" smtClean="0"/>
              <a:t>‹#›</a:t>
            </a:fld>
            <a:endParaRPr lang="ar-E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994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9DD722-2D5C-445B-B581-15B1D8ADA1CF}"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8D30BF3-3829-45B0-8D68-2577961561DB}" type="slidenum">
              <a:rPr lang="ar-EG" smtClean="0"/>
              <a:t>‹#›</a:t>
            </a:fld>
            <a:endParaRPr lang="ar-E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572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9DD722-2D5C-445B-B581-15B1D8ADA1CF}" type="datetimeFigureOut">
              <a:rPr lang="ar-EG" smtClean="0"/>
              <a:t>20/08/1441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8D30BF3-3829-45B0-8D68-2577961561DB}" type="slidenum">
              <a:rPr lang="ar-EG" smtClean="0"/>
              <a:t>‹#›</a:t>
            </a:fld>
            <a:endParaRPr lang="ar-E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0613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9DD722-2D5C-445B-B581-15B1D8ADA1CF}" type="datetimeFigureOut">
              <a:rPr lang="ar-EG" smtClean="0"/>
              <a:t>20/08/1441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8D30BF3-3829-45B0-8D68-2577961561DB}" type="slidenum">
              <a:rPr lang="ar-EG" smtClean="0"/>
              <a:t>‹#›</a:t>
            </a:fld>
            <a:endParaRPr lang="ar-E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384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DD722-2D5C-445B-B581-15B1D8ADA1CF}" type="datetimeFigureOut">
              <a:rPr lang="ar-EG" smtClean="0"/>
              <a:t>20/08/1441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8D30BF3-3829-45B0-8D68-2577961561DB}" type="slidenum">
              <a:rPr lang="ar-EG" smtClean="0"/>
              <a:t>‹#›</a:t>
            </a:fld>
            <a:endParaRPr lang="ar-EG"/>
          </a:p>
        </p:txBody>
      </p:sp>
    </p:spTree>
    <p:extLst>
      <p:ext uri="{BB962C8B-B14F-4D97-AF65-F5344CB8AC3E}">
        <p14:creationId xmlns:p14="http://schemas.microsoft.com/office/powerpoint/2010/main" val="380909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9DD722-2D5C-445B-B581-15B1D8ADA1CF}"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8D30BF3-3829-45B0-8D68-2577961561DB}" type="slidenum">
              <a:rPr lang="ar-EG" smtClean="0"/>
              <a:t>‹#›</a:t>
            </a:fld>
            <a:endParaRPr lang="ar-E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295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B9DD722-2D5C-445B-B581-15B1D8ADA1CF}" type="datetimeFigureOut">
              <a:rPr lang="ar-EG" smtClean="0"/>
              <a:t>20/08/1441</a:t>
            </a:fld>
            <a:endParaRPr lang="ar-EG"/>
          </a:p>
        </p:txBody>
      </p:sp>
      <p:sp>
        <p:nvSpPr>
          <p:cNvPr id="6" name="Footer Placeholder 5"/>
          <p:cNvSpPr>
            <a:spLocks noGrp="1"/>
          </p:cNvSpPr>
          <p:nvPr>
            <p:ph type="ftr" sz="quarter" idx="11"/>
          </p:nvPr>
        </p:nvSpPr>
        <p:spPr>
          <a:xfrm>
            <a:off x="1447382" y="318640"/>
            <a:ext cx="5541004" cy="320931"/>
          </a:xfrm>
        </p:spPr>
        <p:txBody>
          <a:bodyPr/>
          <a:lstStyle/>
          <a:p>
            <a:endParaRPr lang="ar-EG"/>
          </a:p>
        </p:txBody>
      </p:sp>
      <p:sp>
        <p:nvSpPr>
          <p:cNvPr id="7" name="Slide Number Placeholder 6"/>
          <p:cNvSpPr>
            <a:spLocks noGrp="1"/>
          </p:cNvSpPr>
          <p:nvPr>
            <p:ph type="sldNum" sz="quarter" idx="12"/>
          </p:nvPr>
        </p:nvSpPr>
        <p:spPr/>
        <p:txBody>
          <a:bodyPr/>
          <a:lstStyle/>
          <a:p>
            <a:fld id="{B8D30BF3-3829-45B0-8D68-2577961561DB}" type="slidenum">
              <a:rPr lang="ar-EG" smtClean="0"/>
              <a:t>‹#›</a:t>
            </a:fld>
            <a:endParaRPr lang="ar-E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829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B9DD722-2D5C-445B-B581-15B1D8ADA1CF}" type="datetimeFigureOut">
              <a:rPr lang="ar-EG" smtClean="0"/>
              <a:t>20/08/1441</a:t>
            </a:fld>
            <a:endParaRPr lang="ar-E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8D30BF3-3829-45B0-8D68-2577961561DB}" type="slidenum">
              <a:rPr lang="ar-EG" smtClean="0"/>
              <a:t>‹#›</a:t>
            </a:fld>
            <a:endParaRPr lang="ar-E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46906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DEEA-F7D6-45CC-AD08-294713D6A243}"/>
              </a:ext>
            </a:extLst>
          </p:cNvPr>
          <p:cNvSpPr>
            <a:spLocks noGrp="1"/>
          </p:cNvSpPr>
          <p:nvPr>
            <p:ph type="ctrTitle"/>
          </p:nvPr>
        </p:nvSpPr>
        <p:spPr>
          <a:xfrm>
            <a:off x="520505" y="1167618"/>
            <a:ext cx="11240086" cy="4586068"/>
          </a:xfrm>
        </p:spPr>
        <p:txBody>
          <a:bodyPr>
            <a:normAutofit/>
          </a:bodyPr>
          <a:lstStyle/>
          <a:p>
            <a:pPr algn="ctr"/>
            <a:r>
              <a:rPr lang="ar-EG" b="1" dirty="0"/>
              <a:t>اتجاهات بعض نظم التعليم </a:t>
            </a:r>
            <a:br>
              <a:rPr lang="en-US" dirty="0"/>
            </a:br>
            <a:r>
              <a:rPr lang="ar-EG" b="1" dirty="0"/>
              <a:t>نحو اللامركزية </a:t>
            </a:r>
            <a:br>
              <a:rPr lang="en-US" dirty="0"/>
            </a:br>
            <a:r>
              <a:rPr lang="ar-EG" sz="4000"/>
              <a:t>المحاضرة الخامسة الجزء الأول </a:t>
            </a:r>
            <a:r>
              <a:rPr lang="ar-EG" sz="4000" dirty="0"/>
              <a:t>لطلاب الفرقة الرابعة عام شعب/لغة عربية ولغة إنجليزية وفلسفة وتاريخ</a:t>
            </a:r>
            <a:br>
              <a:rPr lang="en-US" sz="4000" dirty="0"/>
            </a:br>
            <a:r>
              <a:rPr lang="ar-EG" sz="4000" dirty="0"/>
              <a:t> </a:t>
            </a:r>
            <a:br>
              <a:rPr lang="en-US" sz="4000" dirty="0"/>
            </a:br>
            <a:endParaRPr lang="ar-EG" sz="4000" dirty="0"/>
          </a:p>
        </p:txBody>
      </p:sp>
    </p:spTree>
    <p:extLst>
      <p:ext uri="{BB962C8B-B14F-4D97-AF65-F5344CB8AC3E}">
        <p14:creationId xmlns:p14="http://schemas.microsoft.com/office/powerpoint/2010/main" val="397154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9C7D1-7D47-4A6D-8392-212167281C82}"/>
              </a:ext>
            </a:extLst>
          </p:cNvPr>
          <p:cNvSpPr>
            <a:spLocks noGrp="1"/>
          </p:cNvSpPr>
          <p:nvPr>
            <p:ph type="title"/>
          </p:nvPr>
        </p:nvSpPr>
        <p:spPr/>
        <p:txBody>
          <a:bodyPr/>
          <a:lstStyle/>
          <a:p>
            <a:pPr algn="r"/>
            <a:r>
              <a:rPr lang="ar-EG" dirty="0"/>
              <a:t>مشروع تحسين المدارس الثانوية العامة في جنوب ويلز:</a:t>
            </a:r>
          </a:p>
        </p:txBody>
      </p:sp>
      <p:sp>
        <p:nvSpPr>
          <p:cNvPr id="3" name="Content Placeholder 2">
            <a:extLst>
              <a:ext uri="{FF2B5EF4-FFF2-40B4-BE49-F238E27FC236}">
                <a16:creationId xmlns:a16="http://schemas.microsoft.com/office/drawing/2014/main" id="{FDA9B542-60D6-449A-9BFF-CCE1DA944B2E}"/>
              </a:ext>
            </a:extLst>
          </p:cNvPr>
          <p:cNvSpPr>
            <a:spLocks noGrp="1"/>
          </p:cNvSpPr>
          <p:nvPr>
            <p:ph idx="1"/>
          </p:nvPr>
        </p:nvSpPr>
        <p:spPr>
          <a:xfrm>
            <a:off x="0" y="2160589"/>
            <a:ext cx="10072468" cy="4697411"/>
          </a:xfrm>
        </p:spPr>
        <p:txBody>
          <a:bodyPr>
            <a:normAutofit/>
          </a:bodyPr>
          <a:lstStyle/>
          <a:p>
            <a:r>
              <a:rPr lang="ar-EG" sz="2400" dirty="0">
                <a:latin typeface="Arial" panose="020B0604020202020204" pitchFamily="34" charset="0"/>
                <a:cs typeface="Arial" panose="020B0604020202020204" pitchFamily="34" charset="0"/>
              </a:rPr>
              <a:t>بدأ هذا المشروع في أكتوبر عام 1996م  بمشاركة جامعة جلامورجان </a:t>
            </a:r>
            <a:r>
              <a:rPr lang="en-US" sz="2400" dirty="0" err="1">
                <a:latin typeface="Arial" panose="020B0604020202020204" pitchFamily="34" charset="0"/>
                <a:cs typeface="Arial" panose="020B0604020202020204" pitchFamily="34" charset="0"/>
              </a:rPr>
              <a:t>Glamorgan</a:t>
            </a:r>
            <a:r>
              <a:rPr lang="en-US" sz="2400" dirty="0">
                <a:latin typeface="Arial" panose="020B0604020202020204" pitchFamily="34" charset="0"/>
                <a:cs typeface="Arial" panose="020B0604020202020204" pitchFamily="34" charset="0"/>
              </a:rPr>
              <a:t> University</a:t>
            </a:r>
            <a:r>
              <a:rPr lang="ar-EG" sz="2400" dirty="0">
                <a:latin typeface="Arial" panose="020B0604020202020204" pitchFamily="34" charset="0"/>
                <a:cs typeface="Arial" panose="020B0604020202020204" pitchFamily="34" charset="0"/>
              </a:rPr>
              <a:t>، والسلطات والهيئات التعليمية العليا في مدينة بريدجنت </a:t>
            </a:r>
            <a:r>
              <a:rPr lang="en-US" sz="2400" dirty="0" err="1">
                <a:latin typeface="Arial" panose="020B0604020202020204" pitchFamily="34" charset="0"/>
                <a:cs typeface="Arial" panose="020B0604020202020204" pitchFamily="34" charset="0"/>
              </a:rPr>
              <a:t>Bridjend</a:t>
            </a:r>
            <a:r>
              <a:rPr lang="ar-EG" sz="2400" dirty="0">
                <a:latin typeface="Arial" panose="020B0604020202020204" pitchFamily="34" charset="0"/>
                <a:cs typeface="Arial" panose="020B0604020202020204" pitchFamily="34" charset="0"/>
              </a:rPr>
              <a:t>، ورابطة المدارس الثانوية </a:t>
            </a:r>
            <a:r>
              <a:rPr lang="en-US" sz="2400" dirty="0">
                <a:latin typeface="Arial" panose="020B0604020202020204" pitchFamily="34" charset="0"/>
                <a:cs typeface="Arial" panose="020B0604020202020204" pitchFamily="34" charset="0"/>
              </a:rPr>
              <a:t>The Welch Secondary School Association</a:t>
            </a:r>
            <a:r>
              <a:rPr lang="ar-EG"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ar-EG" sz="2400" dirty="0">
                <a:latin typeface="Arial" panose="020B0604020202020204" pitchFamily="34" charset="0"/>
                <a:cs typeface="Arial" panose="020B0604020202020204" pitchFamily="34" charset="0"/>
              </a:rPr>
              <a:t>وهدف هذا المشروع إلى إجراء تغييرات شاملة في مختلف مجالات العمل المدرسي من أجل تحسين مستويات إنجاز الطلاب وإمدادهم بالخبرات العملية ليستطيعوا التوافق مع متطلبات المجتمع، واعتمد هذا المشروع على تشكيل فرق عمل مدرسية تكون مسئولة عن عمليات التغيير الإصلاح في المدارس، مثل فريق الإدارة العليا الذي يقوم بعمليات تمهيد وتهيئة المناخ المدرسي للتغييرات حتى لا يحدث اعتراضات أو مقاومات لهذه التغييرات، وفريق المناهج الدراسية لأن هذه التغييرات تتعلق بالمناهج من حيث المحتوى وطرائق التدريس والوسائل التعليمية والأنشطة المدرسية.</a:t>
            </a:r>
            <a:endParaRPr lang="en-US" sz="2400" dirty="0">
              <a:latin typeface="Arial" panose="020B0604020202020204" pitchFamily="34" charset="0"/>
              <a:cs typeface="Arial" panose="020B0604020202020204" pitchFamily="34" charset="0"/>
            </a:endParaRPr>
          </a:p>
          <a:p>
            <a:endParaRPr lang="ar-EG"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253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0E605-7F75-453E-B423-3E81DFC7584A}"/>
              </a:ext>
            </a:extLst>
          </p:cNvPr>
          <p:cNvSpPr>
            <a:spLocks noGrp="1"/>
          </p:cNvSpPr>
          <p:nvPr>
            <p:ph type="title"/>
          </p:nvPr>
        </p:nvSpPr>
        <p:spPr/>
        <p:txBody>
          <a:bodyPr/>
          <a:lstStyle/>
          <a:p>
            <a:pPr algn="r"/>
            <a:r>
              <a:rPr lang="ar-EG" dirty="0"/>
              <a:t>ملاحظات على توجه المملكة المتحدة نحو اللامركزية:</a:t>
            </a:r>
          </a:p>
        </p:txBody>
      </p:sp>
      <p:sp>
        <p:nvSpPr>
          <p:cNvPr id="3" name="Content Placeholder 2">
            <a:extLst>
              <a:ext uri="{FF2B5EF4-FFF2-40B4-BE49-F238E27FC236}">
                <a16:creationId xmlns:a16="http://schemas.microsoft.com/office/drawing/2014/main" id="{E401B4DD-FB12-4D2D-8B25-9BE6FF378804}"/>
              </a:ext>
            </a:extLst>
          </p:cNvPr>
          <p:cNvSpPr>
            <a:spLocks noGrp="1"/>
          </p:cNvSpPr>
          <p:nvPr>
            <p:ph idx="1"/>
          </p:nvPr>
        </p:nvSpPr>
        <p:spPr/>
        <p:txBody>
          <a:bodyPr>
            <a:normAutofit fontScale="92500"/>
          </a:bodyPr>
          <a:lstStyle/>
          <a:p>
            <a:r>
              <a:rPr lang="ar-EG" sz="2400" dirty="0">
                <a:latin typeface="Arial" panose="020B0604020202020204" pitchFamily="34" charset="0"/>
                <a:cs typeface="Arial" panose="020B0604020202020204" pitchFamily="34" charset="0"/>
              </a:rPr>
              <a:t>ويتضح مما سبق أن اللامركزية فى المملكة المتحدة أحدثت مجموعة من التغيرات، منها: </a:t>
            </a:r>
            <a:endParaRPr lang="en-US" sz="2400" dirty="0">
              <a:latin typeface="Arial" panose="020B0604020202020204" pitchFamily="34" charset="0"/>
              <a:cs typeface="Arial" panose="020B0604020202020204" pitchFamily="34" charset="0"/>
            </a:endParaRPr>
          </a:p>
          <a:p>
            <a:r>
              <a:rPr lang="ar-EG" sz="2400" dirty="0">
                <a:latin typeface="Arial" panose="020B0604020202020204" pitchFamily="34" charset="0"/>
                <a:cs typeface="Arial" panose="020B0604020202020204" pitchFamily="34" charset="0"/>
              </a:rPr>
              <a:t>- أصبحت المدارس أكثر استقلال وكفاءة ذاتية. </a:t>
            </a:r>
            <a:endParaRPr lang="en-US" sz="2400" dirty="0">
              <a:latin typeface="Arial" panose="020B0604020202020204" pitchFamily="34" charset="0"/>
              <a:cs typeface="Arial" panose="020B0604020202020204" pitchFamily="34" charset="0"/>
            </a:endParaRPr>
          </a:p>
          <a:p>
            <a:r>
              <a:rPr lang="ar-EG" sz="2400" dirty="0">
                <a:latin typeface="Arial" panose="020B0604020202020204" pitchFamily="34" charset="0"/>
                <a:cs typeface="Arial" panose="020B0604020202020204" pitchFamily="34" charset="0"/>
              </a:rPr>
              <a:t>- ضرورة تدريب المديرين والمعلمين لإعادة تأهيل مهاراتهم.   </a:t>
            </a:r>
            <a:endParaRPr lang="en-US" sz="2400" dirty="0">
              <a:latin typeface="Arial" panose="020B0604020202020204" pitchFamily="34" charset="0"/>
              <a:cs typeface="Arial" panose="020B0604020202020204" pitchFamily="34" charset="0"/>
            </a:endParaRPr>
          </a:p>
          <a:p>
            <a:r>
              <a:rPr lang="ar-EG" sz="2400" dirty="0">
                <a:latin typeface="Arial" panose="020B0604020202020204" pitchFamily="34" charset="0"/>
                <a:cs typeface="Arial" panose="020B0604020202020204" pitchFamily="34" charset="0"/>
              </a:rPr>
              <a:t>- إعداد ميزانية المدرسة، إحدى أوجه الإدارة الذاتية التي أخذت المديرين خارج الفصول والمدرسة.   </a:t>
            </a:r>
            <a:endParaRPr lang="en-US" sz="2400" dirty="0">
              <a:latin typeface="Arial" panose="020B0604020202020204" pitchFamily="34" charset="0"/>
              <a:cs typeface="Arial" panose="020B0604020202020204" pitchFamily="34" charset="0"/>
            </a:endParaRPr>
          </a:p>
          <a:p>
            <a:r>
              <a:rPr lang="ar-EG" sz="2400" dirty="0">
                <a:latin typeface="Arial" panose="020B0604020202020204" pitchFamily="34" charset="0"/>
                <a:cs typeface="Arial" panose="020B0604020202020204" pitchFamily="34" charset="0"/>
              </a:rPr>
              <a:t>- الإدارة بالمشاركة حلت محل الإدارة البيروقراطية. </a:t>
            </a:r>
            <a:endParaRPr lang="en-US" sz="2400" dirty="0">
              <a:latin typeface="Arial" panose="020B0604020202020204" pitchFamily="34" charset="0"/>
              <a:cs typeface="Arial" panose="020B0604020202020204" pitchFamily="34" charset="0"/>
            </a:endParaRPr>
          </a:p>
          <a:p>
            <a:r>
              <a:rPr lang="ar-EG" sz="2400" dirty="0">
                <a:latin typeface="Arial" panose="020B0604020202020204" pitchFamily="34" charset="0"/>
                <a:cs typeface="Arial" panose="020B0604020202020204" pitchFamily="34" charset="0"/>
              </a:rPr>
              <a:t>- سادت بالمدارس ثقافات وقيم جديدة نتيجة اللامركزية. </a:t>
            </a:r>
            <a:endParaRPr lang="en-US" sz="2400" dirty="0">
              <a:latin typeface="Arial" panose="020B0604020202020204" pitchFamily="34" charset="0"/>
              <a:cs typeface="Arial" panose="020B0604020202020204" pitchFamily="34" charset="0"/>
            </a:endParaRPr>
          </a:p>
          <a:p>
            <a:endParaRPr lang="ar-EG"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780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63A12-B822-4E51-AF07-EA7E135C9CFF}"/>
              </a:ext>
            </a:extLst>
          </p:cNvPr>
          <p:cNvSpPr>
            <a:spLocks noGrp="1"/>
          </p:cNvSpPr>
          <p:nvPr>
            <p:ph type="title"/>
          </p:nvPr>
        </p:nvSpPr>
        <p:spPr/>
        <p:txBody>
          <a:bodyPr/>
          <a:lstStyle/>
          <a:p>
            <a:pPr algn="r"/>
            <a:r>
              <a:rPr lang="ar-EG" dirty="0"/>
              <a:t>مقدمة:</a:t>
            </a:r>
          </a:p>
        </p:txBody>
      </p:sp>
      <p:sp>
        <p:nvSpPr>
          <p:cNvPr id="3" name="Content Placeholder 2">
            <a:extLst>
              <a:ext uri="{FF2B5EF4-FFF2-40B4-BE49-F238E27FC236}">
                <a16:creationId xmlns:a16="http://schemas.microsoft.com/office/drawing/2014/main" id="{B77F0D6B-85E4-4A98-8CE1-351510D5B101}"/>
              </a:ext>
            </a:extLst>
          </p:cNvPr>
          <p:cNvSpPr>
            <a:spLocks noGrp="1"/>
          </p:cNvSpPr>
          <p:nvPr>
            <p:ph idx="1"/>
          </p:nvPr>
        </p:nvSpPr>
        <p:spPr/>
        <p:txBody>
          <a:bodyPr>
            <a:normAutofit/>
          </a:bodyPr>
          <a:lstStyle/>
          <a:p>
            <a:pPr algn="just"/>
            <a:r>
              <a:rPr lang="ar-EG" sz="2400" dirty="0"/>
              <a:t>سعت كثير من دول العالم نحو التحول إلى اللامركزية في نظمها التعليمية، وقامت دول عديدة أخرى بلامركزة وظائف تعليمية معينة مثل شراء الكتب الدراسية ومستلزمات المدارس وتجديد المباني المدرسية وصيانة المدارس، الخ. وبالإضافة إلى تلك الدول التي هي في طريقها إلى تنفيذ وتطبيق سياسات اللامركزية، هناك دول أخرى مثل مصر وجورجيا وكينيا وزامبيا فى المراحل الأولى لصياغة اللامركزية و تطبيقها ، وتستطيع تلك الدول ومثيلاتها التي شرعت في السير على طريق اللامركزية أن تحقق أكبر استفادة من الدراسة المنظمة للأدلة على تطبيق وتأثيرات لامركزية التعليم.</a:t>
            </a:r>
          </a:p>
        </p:txBody>
      </p:sp>
    </p:spTree>
    <p:extLst>
      <p:ext uri="{BB962C8B-B14F-4D97-AF65-F5344CB8AC3E}">
        <p14:creationId xmlns:p14="http://schemas.microsoft.com/office/powerpoint/2010/main" val="6270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0452-B68F-410E-A76A-6B4F84CCDDD4}"/>
              </a:ext>
            </a:extLst>
          </p:cNvPr>
          <p:cNvSpPr>
            <a:spLocks noGrp="1"/>
          </p:cNvSpPr>
          <p:nvPr>
            <p:ph type="title"/>
          </p:nvPr>
        </p:nvSpPr>
        <p:spPr/>
        <p:txBody>
          <a:bodyPr/>
          <a:lstStyle/>
          <a:p>
            <a:pPr algn="r"/>
            <a:r>
              <a:rPr lang="ar-EG" b="1" dirty="0"/>
              <a:t>- لامركزية التعليم فى المملكة المتحدة:</a:t>
            </a:r>
            <a:br>
              <a:rPr lang="en-US" dirty="0"/>
            </a:br>
            <a:endParaRPr lang="ar-EG" dirty="0"/>
          </a:p>
        </p:txBody>
      </p:sp>
      <p:sp>
        <p:nvSpPr>
          <p:cNvPr id="3" name="Content Placeholder 2">
            <a:extLst>
              <a:ext uri="{FF2B5EF4-FFF2-40B4-BE49-F238E27FC236}">
                <a16:creationId xmlns:a16="http://schemas.microsoft.com/office/drawing/2014/main" id="{4C814E95-02A0-4EFF-A387-E5F1BFAEB988}"/>
              </a:ext>
            </a:extLst>
          </p:cNvPr>
          <p:cNvSpPr>
            <a:spLocks noGrp="1"/>
          </p:cNvSpPr>
          <p:nvPr>
            <p:ph idx="1"/>
          </p:nvPr>
        </p:nvSpPr>
        <p:spPr>
          <a:xfrm>
            <a:off x="-1" y="2166425"/>
            <a:ext cx="11774659" cy="4691576"/>
          </a:xfrm>
        </p:spPr>
        <p:txBody>
          <a:bodyPr>
            <a:normAutofit/>
          </a:bodyPr>
          <a:lstStyle/>
          <a:p>
            <a:r>
              <a:rPr lang="ar-EG" sz="2400" dirty="0">
                <a:latin typeface="Arial" panose="020B0604020202020204" pitchFamily="34" charset="0"/>
                <a:cs typeface="Arial" panose="020B0604020202020204" pitchFamily="34" charset="0"/>
              </a:rPr>
              <a:t>يتم العمل في المدارس الثانوية البريطانية بأسلوب فرق العمل المدرسية، مما يتيح الربط بين المواد الدراسية المختلفة، وتحديد الاحتياجات التعليمية للطلاب، وحل المشكلات التعليمية التي تواجههم وبالتالي الارتقاء بمستويات تحصيلهم وإنجازهم.</a:t>
            </a:r>
          </a:p>
          <a:p>
            <a:r>
              <a:rPr lang="ar-EG" sz="2400" dirty="0">
                <a:latin typeface="Arial" panose="020B0604020202020204" pitchFamily="34" charset="0"/>
                <a:cs typeface="Arial" panose="020B0604020202020204" pitchFamily="34" charset="0"/>
              </a:rPr>
              <a:t>ويدار التعليم فى المملكة المتحدة بأسلوب الإدارة المحلية للمدارس، والتى تسعي لجعل المدارس أكثر استجابة لرغبات الآباء كعملاء يتلقى أبناؤهم الخدمة التعليمية، والتخلص من الرقابة البيروقراطية على التعليم، والتحول بصنع القرار إلي المدرسة, وقد انتهج قانون إصلاح التعليم الإنجليزي الصادر عام 1988 استراتيجية ديمقراطية للإصلاح التربوي، والربط بين الأهداف القومية والمناهج الدراسية، فتنظيم الامتحانات واختبارات التلاميذ للمدارس مرتبطة ارتباط مباشراً بالسلطات التعليمية المحلية، وتفويض الإدارة المالية للمجالس المدرسية من الآباء والمفوضين الموثوق بهم، ولذا تسمي خطة اللامركزية في المملكة المتحدة الإدارة المحلية للمدارس (</a:t>
            </a:r>
            <a:r>
              <a:rPr lang="en-US" sz="2400" dirty="0">
                <a:latin typeface="Arial" panose="020B0604020202020204" pitchFamily="34" charset="0"/>
                <a:cs typeface="Arial" panose="020B0604020202020204" pitchFamily="34" charset="0"/>
              </a:rPr>
              <a:t>LMS</a:t>
            </a:r>
            <a:r>
              <a:rPr lang="ar-EG" sz="2400" dirty="0">
                <a:latin typeface="Arial" panose="020B0604020202020204" pitchFamily="34" charset="0"/>
                <a:cs typeface="Arial" panose="020B0604020202020204" pitchFamily="34" charset="0"/>
              </a:rPr>
              <a:t>) وبموجبها تحول الميزانية للمدارس مباشرة ويتحكم بها المدير والمجلس المدرسى الذي يتم اختيار أعضاءه من المدير والآباء المنتخبين, وأعضاء المجتمع. </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ar-EG"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013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AB19-0218-4694-8ADD-EF1ED3586F81}"/>
              </a:ext>
            </a:extLst>
          </p:cNvPr>
          <p:cNvSpPr>
            <a:spLocks noGrp="1"/>
          </p:cNvSpPr>
          <p:nvPr>
            <p:ph type="title"/>
          </p:nvPr>
        </p:nvSpPr>
        <p:spPr/>
        <p:txBody>
          <a:bodyPr>
            <a:normAutofit/>
          </a:bodyPr>
          <a:lstStyle/>
          <a:p>
            <a:pPr algn="r"/>
            <a:r>
              <a:rPr lang="ar-EG" dirty="0"/>
              <a:t>أهم جهود إصلاح التعليم ولامركزيته في المملكة المتحدة : </a:t>
            </a:r>
            <a:br>
              <a:rPr lang="en-US" dirty="0"/>
            </a:br>
            <a:endParaRPr lang="ar-EG" dirty="0"/>
          </a:p>
        </p:txBody>
      </p:sp>
      <p:sp>
        <p:nvSpPr>
          <p:cNvPr id="3" name="Content Placeholder 2">
            <a:extLst>
              <a:ext uri="{FF2B5EF4-FFF2-40B4-BE49-F238E27FC236}">
                <a16:creationId xmlns:a16="http://schemas.microsoft.com/office/drawing/2014/main" id="{312B552E-1768-4BA2-AA46-2B730FB59FDF}"/>
              </a:ext>
            </a:extLst>
          </p:cNvPr>
          <p:cNvSpPr>
            <a:spLocks noGrp="1"/>
          </p:cNvSpPr>
          <p:nvPr>
            <p:ph idx="1"/>
          </p:nvPr>
        </p:nvSpPr>
        <p:spPr/>
        <p:txBody>
          <a:bodyPr>
            <a:normAutofit fontScale="92500" lnSpcReduction="20000"/>
          </a:bodyPr>
          <a:lstStyle/>
          <a:p>
            <a:pPr lvl="0"/>
            <a:r>
              <a:rPr lang="ar-EG" sz="2800" b="1" dirty="0">
                <a:latin typeface="Arial" panose="020B0604020202020204" pitchFamily="34" charset="0"/>
                <a:cs typeface="Arial" panose="020B0604020202020204" pitchFamily="34" charset="0"/>
              </a:rPr>
              <a:t>السماح للمدارس بالخروج من تحت طائلة السلطة المحلية وتمويلها مباشرة من الحكومة. </a:t>
            </a:r>
            <a:endParaRPr lang="en-US" sz="2800" b="1" dirty="0">
              <a:latin typeface="Arial" panose="020B0604020202020204" pitchFamily="34" charset="0"/>
              <a:cs typeface="Arial" panose="020B0604020202020204" pitchFamily="34" charset="0"/>
            </a:endParaRPr>
          </a:p>
          <a:p>
            <a:pPr lvl="0"/>
            <a:r>
              <a:rPr lang="ar-EG" sz="2800" b="1" dirty="0">
                <a:latin typeface="Arial" panose="020B0604020202020204" pitchFamily="34" charset="0"/>
                <a:cs typeface="Arial" panose="020B0604020202020204" pitchFamily="34" charset="0"/>
              </a:rPr>
              <a:t>تفويض المدارس بـ 85 % من الميزانية. </a:t>
            </a:r>
            <a:endParaRPr lang="en-US" sz="2800" b="1" dirty="0">
              <a:latin typeface="Arial" panose="020B0604020202020204" pitchFamily="34" charset="0"/>
              <a:cs typeface="Arial" panose="020B0604020202020204" pitchFamily="34" charset="0"/>
            </a:endParaRPr>
          </a:p>
          <a:p>
            <a:r>
              <a:rPr lang="ar-EG" sz="2800" b="1" dirty="0">
                <a:latin typeface="Arial" panose="020B0604020202020204" pitchFamily="34" charset="0"/>
                <a:cs typeface="Arial" panose="020B0604020202020204" pitchFamily="34" charset="0"/>
              </a:rPr>
              <a:t>تفويض إدارة المدرسة للإشراف علي العاملين, وتوزيع الميزانية، ويشارك الإدارة ممثلون من الآباء والمجتمع.</a:t>
            </a:r>
          </a:p>
          <a:p>
            <a:r>
              <a:rPr lang="ar-EG" sz="2800" b="1" dirty="0">
                <a:latin typeface="Arial" panose="020B0604020202020204" pitchFamily="34" charset="0"/>
                <a:cs typeface="Arial" panose="020B0604020202020204" pitchFamily="34" charset="0"/>
              </a:rPr>
              <a:t>اختيار الآباء للمدارس التي يذهب إليها أبناؤهم. </a:t>
            </a:r>
            <a:endParaRPr lang="en-US" sz="2800" b="1" dirty="0">
              <a:latin typeface="Arial" panose="020B0604020202020204" pitchFamily="34" charset="0"/>
              <a:cs typeface="Arial" panose="020B0604020202020204" pitchFamily="34" charset="0"/>
            </a:endParaRPr>
          </a:p>
          <a:p>
            <a:r>
              <a:rPr lang="ar-EG" sz="2800" b="1" dirty="0">
                <a:latin typeface="Arial" panose="020B0604020202020204" pitchFamily="34" charset="0"/>
                <a:cs typeface="Arial" panose="020B0604020202020204" pitchFamily="34" charset="0"/>
              </a:rPr>
              <a:t>خلق منهج قومي وبرنامج اختياري، ونشر نتائج اختبارات المدرسة.</a:t>
            </a:r>
            <a:endParaRPr lang="en-US" sz="2800" b="1"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422088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5925-E9C9-4791-BB61-2E41930FD9FA}"/>
              </a:ext>
            </a:extLst>
          </p:cNvPr>
          <p:cNvSpPr>
            <a:spLocks noGrp="1"/>
          </p:cNvSpPr>
          <p:nvPr>
            <p:ph type="title"/>
          </p:nvPr>
        </p:nvSpPr>
        <p:spPr/>
        <p:txBody>
          <a:bodyPr/>
          <a:lstStyle/>
          <a:p>
            <a:pPr algn="r"/>
            <a:r>
              <a:rPr lang="ar-EG" dirty="0"/>
              <a:t>الأيديولوجية التي قام عليها الإصلاح ةالتحول لللامركزية فى التعليم:</a:t>
            </a:r>
          </a:p>
        </p:txBody>
      </p:sp>
      <p:sp>
        <p:nvSpPr>
          <p:cNvPr id="3" name="Content Placeholder 2">
            <a:extLst>
              <a:ext uri="{FF2B5EF4-FFF2-40B4-BE49-F238E27FC236}">
                <a16:creationId xmlns:a16="http://schemas.microsoft.com/office/drawing/2014/main" id="{AA5AD05E-C0E8-438F-AF25-3C9EF7DFD694}"/>
              </a:ext>
            </a:extLst>
          </p:cNvPr>
          <p:cNvSpPr>
            <a:spLocks noGrp="1"/>
          </p:cNvSpPr>
          <p:nvPr>
            <p:ph idx="1"/>
          </p:nvPr>
        </p:nvSpPr>
        <p:spPr/>
        <p:txBody>
          <a:bodyPr/>
          <a:lstStyle/>
          <a:p>
            <a:pPr algn="just"/>
            <a:r>
              <a:rPr lang="ar-EG" sz="4000" dirty="0">
                <a:latin typeface="Arial" panose="020B0604020202020204" pitchFamily="34" charset="0"/>
                <a:cs typeface="Arial" panose="020B0604020202020204" pitchFamily="34" charset="0"/>
              </a:rPr>
              <a:t>تتمثل هذه الأيديولوجية فى آلية السوق  القائمة على العرض والطلب وأهميتها في تقديم خدمات المدرسة التعليمية، وبذلك يتحسن حال التعليم عن طريق تشجيع المنافسة بين المدارس وزيادة حرية الاختيار للآباء. </a:t>
            </a:r>
            <a:endParaRPr lang="en-US" sz="4000" dirty="0">
              <a:latin typeface="Arial" panose="020B0604020202020204" pitchFamily="34" charset="0"/>
              <a:cs typeface="Arial" panose="020B0604020202020204" pitchFamily="34" charset="0"/>
            </a:endParaRPr>
          </a:p>
          <a:p>
            <a:endParaRPr lang="ar-EG" dirty="0"/>
          </a:p>
        </p:txBody>
      </p:sp>
    </p:spTree>
    <p:extLst>
      <p:ext uri="{BB962C8B-B14F-4D97-AF65-F5344CB8AC3E}">
        <p14:creationId xmlns:p14="http://schemas.microsoft.com/office/powerpoint/2010/main" val="70260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1892-4E9C-4C83-B324-43FF55A72A77}"/>
              </a:ext>
            </a:extLst>
          </p:cNvPr>
          <p:cNvSpPr>
            <a:spLocks noGrp="1"/>
          </p:cNvSpPr>
          <p:nvPr>
            <p:ph type="title"/>
          </p:nvPr>
        </p:nvSpPr>
        <p:spPr/>
        <p:txBody>
          <a:bodyPr/>
          <a:lstStyle/>
          <a:p>
            <a:pPr algn="r"/>
            <a:r>
              <a:rPr lang="ar-EG" dirty="0"/>
              <a:t>قيادة المدارس فى ظل التوجه نحو اللامركزية فى المملكة المتحدة:</a:t>
            </a:r>
          </a:p>
        </p:txBody>
      </p:sp>
      <p:sp>
        <p:nvSpPr>
          <p:cNvPr id="3" name="Content Placeholder 2">
            <a:extLst>
              <a:ext uri="{FF2B5EF4-FFF2-40B4-BE49-F238E27FC236}">
                <a16:creationId xmlns:a16="http://schemas.microsoft.com/office/drawing/2014/main" id="{7911F916-354A-40C3-8D94-B24318941C3B}"/>
              </a:ext>
            </a:extLst>
          </p:cNvPr>
          <p:cNvSpPr>
            <a:spLocks noGrp="1"/>
          </p:cNvSpPr>
          <p:nvPr>
            <p:ph idx="1"/>
          </p:nvPr>
        </p:nvSpPr>
        <p:spPr>
          <a:xfrm>
            <a:off x="0" y="2160589"/>
            <a:ext cx="10142806" cy="4873257"/>
          </a:xfrm>
        </p:spPr>
        <p:txBody>
          <a:bodyPr>
            <a:normAutofit lnSpcReduction="10000"/>
          </a:bodyPr>
          <a:lstStyle/>
          <a:p>
            <a:r>
              <a:rPr lang="ar-EG" sz="2400" dirty="0"/>
              <a:t>يتم قيادة المدارس من خلال </a:t>
            </a:r>
            <a:r>
              <a:rPr lang="ar-EG" sz="2400" dirty="0">
                <a:solidFill>
                  <a:srgbClr val="FF0000"/>
                </a:solidFill>
              </a:rPr>
              <a:t>فريق الإدارة العليا وفريق المناهج</a:t>
            </a:r>
          </a:p>
          <a:p>
            <a:r>
              <a:rPr lang="ar-EG" sz="2400" dirty="0"/>
              <a:t>يتكون فريق الإدارة العليا من مدير المدرسة وأعضاء  من المدرسين الأوائل والمساعدين، وأولياء الأمور وأعضاء من المجتمع المحلى والطلاب.</a:t>
            </a:r>
          </a:p>
          <a:p>
            <a:r>
              <a:rPr lang="ar-EG" sz="2400" dirty="0"/>
              <a:t> ومن أهم أدوار هذا الفريق رسم السياسات العامة التي تسير عليها المدرسة، ووضع الخطط التي تحقق أهداف العملية التعليمية، وبناء مناخ صحي داخل المدرسة، وتدعيم الأنشطة المدرسية وتحسينها باستمرار، وتزويد المدرسة بكل ما تحتاجه من موارد وأدوات، وتحديد أهداف المدرسة بدقة ووضوح، واتخاذ القرارات النهائية التي تعبر عن المدرسة، وقيادة عمليات التطوير والتحسين المدرسي، وقيادة عمليات التغيير المدرسي، وتنمية العلاقات الإنسانية بين كافة العاملين بالمدرسة، وتفعيل دور الشراكة بين المدرسة والمجتمع، وحل المشكلات المعقدة التي تواجه المدرسة، وقيادة التنمية المهنية للمعلمين داخل المدرسة، وتوفير الموارد والاحتياجات اللازمة للمدرسة وتدعيم العلاقات بين كافة أقسام الدراسة، وبث وتنمية ثقافة العمل بروح الفريق لدى جميع العاملين بالمدرسة</a:t>
            </a:r>
          </a:p>
        </p:txBody>
      </p:sp>
    </p:spTree>
    <p:extLst>
      <p:ext uri="{BB962C8B-B14F-4D97-AF65-F5344CB8AC3E}">
        <p14:creationId xmlns:p14="http://schemas.microsoft.com/office/powerpoint/2010/main" val="124791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2CCC-FCC7-4016-B5D0-AE75E93D517E}"/>
              </a:ext>
            </a:extLst>
          </p:cNvPr>
          <p:cNvSpPr>
            <a:spLocks noGrp="1"/>
          </p:cNvSpPr>
          <p:nvPr>
            <p:ph type="title"/>
          </p:nvPr>
        </p:nvSpPr>
        <p:spPr/>
        <p:txBody>
          <a:bodyPr>
            <a:normAutofit/>
          </a:bodyPr>
          <a:lstStyle/>
          <a:p>
            <a:pPr algn="r"/>
            <a:r>
              <a:rPr lang="ar-EG" dirty="0"/>
              <a:t>قيادة المدارس فى ظل التوجه نحو اللامركزية فى المملكة المتحدة:</a:t>
            </a:r>
            <a:br>
              <a:rPr lang="ar-EG" dirty="0"/>
            </a:br>
            <a:endParaRPr lang="ar-EG" dirty="0"/>
          </a:p>
        </p:txBody>
      </p:sp>
      <p:sp>
        <p:nvSpPr>
          <p:cNvPr id="3" name="Content Placeholder 2">
            <a:extLst>
              <a:ext uri="{FF2B5EF4-FFF2-40B4-BE49-F238E27FC236}">
                <a16:creationId xmlns:a16="http://schemas.microsoft.com/office/drawing/2014/main" id="{4D76FABB-E757-4F8E-BA28-FA6992848102}"/>
              </a:ext>
            </a:extLst>
          </p:cNvPr>
          <p:cNvSpPr>
            <a:spLocks noGrp="1"/>
          </p:cNvSpPr>
          <p:nvPr>
            <p:ph idx="1"/>
          </p:nvPr>
        </p:nvSpPr>
        <p:spPr/>
        <p:txBody>
          <a:bodyPr>
            <a:normAutofit fontScale="92500" lnSpcReduction="10000"/>
          </a:bodyPr>
          <a:lstStyle/>
          <a:p>
            <a:r>
              <a:rPr lang="ar-EG" sz="2800" dirty="0">
                <a:latin typeface="Arial" panose="020B0604020202020204" pitchFamily="34" charset="0"/>
                <a:cs typeface="Arial" panose="020B0604020202020204" pitchFamily="34" charset="0"/>
              </a:rPr>
              <a:t>فريق المناهج:</a:t>
            </a:r>
          </a:p>
          <a:p>
            <a:r>
              <a:rPr lang="ar-EG" sz="2800" dirty="0">
                <a:latin typeface="Arial" panose="020B0604020202020204" pitchFamily="34" charset="0"/>
                <a:cs typeface="Arial" panose="020B0604020202020204" pitchFamily="34" charset="0"/>
              </a:rPr>
              <a:t>ويتشكل من مدير المدرسة ومشرفي الأقسام بالمدرسة، وأعضاء من أولياء الأمور والمجتمع المحلى.</a:t>
            </a:r>
          </a:p>
          <a:p>
            <a:r>
              <a:rPr lang="ar-EG" sz="2800" dirty="0">
                <a:latin typeface="Arial" panose="020B0604020202020204" pitchFamily="34" charset="0"/>
                <a:cs typeface="Arial" panose="020B0604020202020204" pitchFamily="34" charset="0"/>
              </a:rPr>
              <a:t>ويقوم هذا الفريق بمجموعة من المهام والأدوار لتحسين وتطوير المناهج الدراسية، منها إعداد وتصميم الأنشطة المصاحبة للمناهج، واختيار الكتب المناسبة لأهداف المدرسة، ووضع نماذج لاستراتيجيات وأساليب تدريس مبتكرة، وتصميم الاختبارات المدرسية وإعداد برامج لمواجهة المشكلات التعليمية التي يعانى منها الطلاب.</a:t>
            </a:r>
            <a:endParaRPr lang="en-US" sz="2800" dirty="0">
              <a:latin typeface="Arial" panose="020B0604020202020204" pitchFamily="34" charset="0"/>
              <a:cs typeface="Arial" panose="020B0604020202020204" pitchFamily="34" charset="0"/>
            </a:endParaRPr>
          </a:p>
          <a:p>
            <a:endParaRPr lang="ar-EG"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077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466F-F594-45C9-B020-2ADFC7DDFB26}"/>
              </a:ext>
            </a:extLst>
          </p:cNvPr>
          <p:cNvSpPr>
            <a:spLocks noGrp="1"/>
          </p:cNvSpPr>
          <p:nvPr>
            <p:ph type="title"/>
          </p:nvPr>
        </p:nvSpPr>
        <p:spPr/>
        <p:txBody>
          <a:bodyPr>
            <a:normAutofit/>
          </a:bodyPr>
          <a:lstStyle/>
          <a:p>
            <a:pPr algn="r"/>
            <a:r>
              <a:rPr lang="ar-EG" dirty="0"/>
              <a:t>نظام الإشراف والتفتيش على المدارس فى المملكة المتحدة:</a:t>
            </a:r>
            <a:br>
              <a:rPr lang="ar-EG" dirty="0"/>
            </a:br>
            <a:endParaRPr lang="ar-EG" dirty="0"/>
          </a:p>
        </p:txBody>
      </p:sp>
      <p:sp>
        <p:nvSpPr>
          <p:cNvPr id="3" name="Content Placeholder 2">
            <a:extLst>
              <a:ext uri="{FF2B5EF4-FFF2-40B4-BE49-F238E27FC236}">
                <a16:creationId xmlns:a16="http://schemas.microsoft.com/office/drawing/2014/main" id="{295198C5-0E4A-41F3-B41C-573FF00DC2F7}"/>
              </a:ext>
            </a:extLst>
          </p:cNvPr>
          <p:cNvSpPr>
            <a:spLocks noGrp="1"/>
          </p:cNvSpPr>
          <p:nvPr>
            <p:ph idx="1"/>
          </p:nvPr>
        </p:nvSpPr>
        <p:spPr/>
        <p:txBody>
          <a:bodyPr>
            <a:normAutofit/>
          </a:bodyPr>
          <a:lstStyle/>
          <a:p>
            <a:r>
              <a:rPr lang="ar-EG" sz="2400" dirty="0">
                <a:latin typeface="Arial" panose="020B0604020202020204" pitchFamily="34" charset="0"/>
                <a:cs typeface="Arial" panose="020B0604020202020204" pitchFamily="34" charset="0"/>
              </a:rPr>
              <a:t>وتقوم نظم التفتيش والإشراف في المملكة المتحدة بوضع وتحديد معايير الأداء، حيث يقوم الموجه أثناء تنفيذ الزيارات الميدانية للمدارس، بتوجيه بعض الأسئلة للمعلمين وللطلاب.</a:t>
            </a:r>
          </a:p>
          <a:p>
            <a:r>
              <a:rPr lang="ar-EG" sz="2400" dirty="0">
                <a:latin typeface="Arial" panose="020B0604020202020204" pitchFamily="34" charset="0"/>
                <a:cs typeface="Arial" panose="020B0604020202020204" pitchFamily="34" charset="0"/>
              </a:rPr>
              <a:t>ثم يقوم المشرفون والمفتشون بإجراء التقييمات اعتماداً على ملاحظة أداء المعلمين والطلاب أثناء الزيارات الصفية، والمقابلات الشخصية مع أولياء الأمور والمعلمين ومديري المدارس والطلاب، ومراجعة السجلات المدرسية لكل من الطلاب والمعلمين.</a:t>
            </a:r>
          </a:p>
        </p:txBody>
      </p:sp>
    </p:spTree>
    <p:extLst>
      <p:ext uri="{BB962C8B-B14F-4D97-AF65-F5344CB8AC3E}">
        <p14:creationId xmlns:p14="http://schemas.microsoft.com/office/powerpoint/2010/main" val="285729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965F-2812-49F1-82E0-E6E642336F10}"/>
              </a:ext>
            </a:extLst>
          </p:cNvPr>
          <p:cNvSpPr>
            <a:spLocks noGrp="1"/>
          </p:cNvSpPr>
          <p:nvPr>
            <p:ph type="title"/>
          </p:nvPr>
        </p:nvSpPr>
        <p:spPr/>
        <p:txBody>
          <a:bodyPr/>
          <a:lstStyle/>
          <a:p>
            <a:pPr algn="r"/>
            <a:r>
              <a:rPr lang="ar-EG" b="1" dirty="0"/>
              <a:t>مشروعات التطوير والتحسين المدرسي في المملكة المتحدة:</a:t>
            </a:r>
            <a:endParaRPr lang="ar-EG" dirty="0"/>
          </a:p>
        </p:txBody>
      </p:sp>
      <p:sp>
        <p:nvSpPr>
          <p:cNvPr id="3" name="Content Placeholder 2">
            <a:extLst>
              <a:ext uri="{FF2B5EF4-FFF2-40B4-BE49-F238E27FC236}">
                <a16:creationId xmlns:a16="http://schemas.microsoft.com/office/drawing/2014/main" id="{4D07580D-9057-4E10-87D2-9BB4257FBC6A}"/>
              </a:ext>
            </a:extLst>
          </p:cNvPr>
          <p:cNvSpPr>
            <a:spLocks noGrp="1"/>
          </p:cNvSpPr>
          <p:nvPr>
            <p:ph idx="1"/>
          </p:nvPr>
        </p:nvSpPr>
        <p:spPr>
          <a:xfrm>
            <a:off x="196948" y="1930400"/>
            <a:ext cx="9580098" cy="5089377"/>
          </a:xfrm>
        </p:spPr>
        <p:txBody>
          <a:bodyPr>
            <a:normAutofit/>
          </a:bodyPr>
          <a:lstStyle/>
          <a:p>
            <a:r>
              <a:rPr lang="ar-SA" sz="2800" dirty="0">
                <a:solidFill>
                  <a:srgbClr val="FF0000"/>
                </a:solidFill>
              </a:rPr>
              <a:t>مش</a:t>
            </a:r>
            <a:r>
              <a:rPr lang="ar-EG" sz="2800" dirty="0">
                <a:solidFill>
                  <a:srgbClr val="FF0000"/>
                </a:solidFill>
              </a:rPr>
              <a:t>رو</a:t>
            </a:r>
            <a:r>
              <a:rPr lang="ar-SA" sz="2800" dirty="0">
                <a:solidFill>
                  <a:srgbClr val="FF0000"/>
                </a:solidFill>
              </a:rPr>
              <a:t>ع تحسين جودة التعليم في انجلترا وويلز</a:t>
            </a:r>
            <a:r>
              <a:rPr lang="ar-EG" sz="2800" dirty="0">
                <a:solidFill>
                  <a:srgbClr val="FF0000"/>
                </a:solidFill>
              </a:rPr>
              <a:t>.</a:t>
            </a:r>
          </a:p>
          <a:p>
            <a:r>
              <a:rPr lang="ar-EG" sz="2000" dirty="0"/>
              <a:t>بدأ هذا المشروع عام 1993 بمشاركة 50 مدرسة ثانوية عامة في إنجلترا وويلز، وشاركت جامعة نوتينجهام مع وزارة التعليم بتقديم الدعم المادي والفني للمشروع، وهدف المشروع إلى تحسين عمليات التعليم والتعلم داخل المدارس الثانوية، وارتقاء مستويات إنجاز الطلاب في مختلف المواد الدراسية، وتم تشكيل فرق عمل مدرسية من إدارة المدرسة والمعلمين والطلاب، وأولياء الأمور وأعضاء المجتمع المحلى، وأعضاء من جامعة نوتينجهام، وفوضت هذه الفرق لإدارة عمليات التحسين والتطوير والتغيير.</a:t>
            </a:r>
            <a:endParaRPr lang="en-US" sz="2000" dirty="0"/>
          </a:p>
          <a:p>
            <a:r>
              <a:rPr lang="ar-EG" sz="2000" dirty="0"/>
              <a:t>واعتمدت فرق العمل على عدد من الركائز الأساسية لتحسين عمليات تعليم وتعلم الطلاب مثل الإيمان بأهمية العلاقات الإيجابية بين المعلمين، والتغيير في الثقافة التنظيمية للعاملين بالمدارس، والالتزام وبذل الجهد لجميع المشاركين في فرق العمل، وإعداد برامج تدريبية وفق احتياجات المعلمين، ومن أهم الإنجازات التي حققتها المدارس في ظل هذا المشروع، زيادة تحصيل الطلاب في مختلف المواد الدراسية، والتنسيق الكامل بين أقسام المدرسة، وتحقيق النمو المهني للمعلمين المشاركين في المشروع من خلال إتباعهم لنماذج وأساليب تدريس جديدة، وزيادة قدراتهم على إجراء عمليات التقويم المدرسي وعلى حل المشكلات المدرسية.</a:t>
            </a:r>
            <a:endParaRPr lang="en-US" sz="2000" dirty="0"/>
          </a:p>
          <a:p>
            <a:endParaRPr lang="en-US" sz="2800" dirty="0">
              <a:solidFill>
                <a:srgbClr val="FF0000"/>
              </a:solidFill>
            </a:endParaRPr>
          </a:p>
        </p:txBody>
      </p:sp>
    </p:spTree>
    <p:extLst>
      <p:ext uri="{BB962C8B-B14F-4D97-AF65-F5344CB8AC3E}">
        <p14:creationId xmlns:p14="http://schemas.microsoft.com/office/powerpoint/2010/main" val="37325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49</TotalTime>
  <Words>1081</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اتجاهات بعض نظم التعليم  نحو اللامركزية  المحاضرة الخامسة الجزء الأول لطلاب الفرقة الرابعة عام شعب/لغة عربية ولغة إنجليزية وفلسفة وتاريخ   </vt:lpstr>
      <vt:lpstr>مقدمة:</vt:lpstr>
      <vt:lpstr>- لامركزية التعليم فى المملكة المتحدة: </vt:lpstr>
      <vt:lpstr>أهم جهود إصلاح التعليم ولامركزيته في المملكة المتحدة :  </vt:lpstr>
      <vt:lpstr>الأيديولوجية التي قام عليها الإصلاح ةالتحول لللامركزية فى التعليم:</vt:lpstr>
      <vt:lpstr>قيادة المدارس فى ظل التوجه نحو اللامركزية فى المملكة المتحدة:</vt:lpstr>
      <vt:lpstr>قيادة المدارس فى ظل التوجه نحو اللامركزية فى المملكة المتحدة: </vt:lpstr>
      <vt:lpstr>نظام الإشراف والتفتيش على المدارس فى المملكة المتحدة: </vt:lpstr>
      <vt:lpstr>مشروعات التطوير والتحسين المدرسي في المملكة المتحدة:</vt:lpstr>
      <vt:lpstr>مشروع تحسين المدارس الثانوية العامة في جنوب ويلز:</vt:lpstr>
      <vt:lpstr>ملاحظات على توجه المملكة المتحدة نحو اللامركزية: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التعليم فــي أمريكا  ( كنموذج رأسمالي )  المحاضرة الرابعة لطلاب الفرقة الرابعة عام شعب/لغة عربية ولغة إنجليزية وفلسفة وتاريخ   </dc:title>
  <dc:creator>CoreMasr</dc:creator>
  <cp:lastModifiedBy>CoreMasr</cp:lastModifiedBy>
  <cp:revision>12</cp:revision>
  <dcterms:created xsi:type="dcterms:W3CDTF">2020-03-28T14:20:59Z</dcterms:created>
  <dcterms:modified xsi:type="dcterms:W3CDTF">2020-04-13T12:28:27Z</dcterms:modified>
</cp:coreProperties>
</file>